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1"/>
  </p:notesMasterIdLst>
  <p:handoutMasterIdLst>
    <p:handoutMasterId r:id="rId12"/>
  </p:handoutMasterIdLst>
  <p:sldIdLst>
    <p:sldId id="435" r:id="rId2"/>
    <p:sldId id="403" r:id="rId3"/>
    <p:sldId id="419" r:id="rId4"/>
    <p:sldId id="428" r:id="rId5"/>
    <p:sldId id="429" r:id="rId6"/>
    <p:sldId id="436" r:id="rId7"/>
    <p:sldId id="437" r:id="rId8"/>
    <p:sldId id="430" r:id="rId9"/>
    <p:sldId id="408" r:id="rId10"/>
  </p:sldIdLst>
  <p:sldSz cx="9906000" cy="6858000" type="A4"/>
  <p:notesSz cx="6797675" cy="9928225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3" autoAdjust="0"/>
    <p:restoredTop sz="94245" autoAdjust="0"/>
  </p:normalViewPr>
  <p:slideViewPr>
    <p:cSldViewPr>
      <p:cViewPr varScale="1">
        <p:scale>
          <a:sx n="86" d="100"/>
          <a:sy n="86" d="100"/>
        </p:scale>
        <p:origin x="-136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8F2A6-CB32-43DB-BDDB-5A582449C4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01EC4E-F97A-46F0-9754-538E36BF6A0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9415633-4EC5-45B3-83DC-1B9C15210429}" type="parTrans" cxnId="{86689FAD-70E4-4AAA-8CFE-D99D80CF2FED}">
      <dgm:prSet/>
      <dgm:spPr/>
      <dgm:t>
        <a:bodyPr/>
        <a:lstStyle/>
        <a:p>
          <a:endParaRPr lang="ru-RU"/>
        </a:p>
      </dgm:t>
    </dgm:pt>
    <dgm:pt modelId="{C14A6DBB-975C-47AD-974A-198D0A414399}" type="sibTrans" cxnId="{86689FAD-70E4-4AAA-8CFE-D99D80CF2FED}">
      <dgm:prSet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1CE24A4-2646-40D3-B691-DC199EAABC19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Алтайский, Красноярский</a:t>
          </a:r>
          <a:endParaRPr lang="ru-RU" dirty="0">
            <a:latin typeface="Arial Narrow" panose="020B0606020202030204" pitchFamily="34" charset="0"/>
          </a:endParaRPr>
        </a:p>
      </dgm:t>
    </dgm:pt>
    <dgm:pt modelId="{CFB7CD78-FB29-4721-9CF9-6A6FF389436B}" type="parTrans" cxnId="{24DF0292-7F58-4080-AA31-66004F4A2359}">
      <dgm:prSet/>
      <dgm:spPr/>
      <dgm:t>
        <a:bodyPr/>
        <a:lstStyle/>
        <a:p>
          <a:endParaRPr lang="ru-RU"/>
        </a:p>
      </dgm:t>
    </dgm:pt>
    <dgm:pt modelId="{592B36A5-9ABC-48A1-BC3E-61C55B2FD8F3}" type="sibTrans" cxnId="{24DF0292-7F58-4080-AA31-66004F4A2359}">
      <dgm:prSet/>
      <dgm:spPr/>
      <dgm:t>
        <a:bodyPr/>
        <a:lstStyle/>
        <a:p>
          <a:endParaRPr lang="ru-RU"/>
        </a:p>
      </dgm:t>
    </dgm:pt>
    <dgm:pt modelId="{DEE69DC5-D7C8-486E-BAEF-4EEF97123A8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Алтай, САХА (Якутия)</a:t>
          </a:r>
          <a:endParaRPr lang="ru-RU" dirty="0">
            <a:latin typeface="Arial Narrow" panose="020B0606020202030204" pitchFamily="34" charset="0"/>
          </a:endParaRPr>
        </a:p>
      </dgm:t>
    </dgm:pt>
    <dgm:pt modelId="{7E3C3A39-50AE-4019-AB1F-89E27B081754}" type="parTrans" cxnId="{CDBBE783-CC5D-4AF3-96F9-697BCBD27FA4}">
      <dgm:prSet/>
      <dgm:spPr/>
      <dgm:t>
        <a:bodyPr/>
        <a:lstStyle/>
        <a:p>
          <a:endParaRPr lang="ru-RU"/>
        </a:p>
      </dgm:t>
    </dgm:pt>
    <dgm:pt modelId="{584C07AB-3CF1-4A4D-BBA3-E6F1DEA8AD9C}" type="sibTrans" cxnId="{CDBBE783-CC5D-4AF3-96F9-697BCBD27FA4}">
      <dgm:prSet/>
      <dgm:spPr/>
      <dgm:t>
        <a:bodyPr/>
        <a:lstStyle/>
        <a:p>
          <a:endParaRPr lang="ru-RU"/>
        </a:p>
      </dgm:t>
    </dgm:pt>
    <dgm:pt modelId="{152EF871-B3F8-4FD2-86C4-5ADB61C71E1E}" type="pres">
      <dgm:prSet presAssocID="{7F58F2A6-CB32-43DB-BDDB-5A582449C4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B2AB790-BB84-43C3-9AE7-FAA64EFBEA24}" type="pres">
      <dgm:prSet presAssocID="{7F58F2A6-CB32-43DB-BDDB-5A582449C44C}" presName="Name1" presStyleCnt="0"/>
      <dgm:spPr/>
    </dgm:pt>
    <dgm:pt modelId="{7C62F8A3-ACEE-4BB6-9AE9-066B52F42795}" type="pres">
      <dgm:prSet presAssocID="{7F58F2A6-CB32-43DB-BDDB-5A582449C44C}" presName="cycle" presStyleCnt="0"/>
      <dgm:spPr/>
    </dgm:pt>
    <dgm:pt modelId="{450C8814-BFA0-4750-9D7D-D384B5B9D897}" type="pres">
      <dgm:prSet presAssocID="{7F58F2A6-CB32-43DB-BDDB-5A582449C44C}" presName="srcNode" presStyleLbl="node1" presStyleIdx="0" presStyleCnt="3"/>
      <dgm:spPr/>
    </dgm:pt>
    <dgm:pt modelId="{5DA254B6-231B-4BB7-B934-7776CB602AFC}" type="pres">
      <dgm:prSet presAssocID="{7F58F2A6-CB32-43DB-BDDB-5A582449C44C}" presName="conn" presStyleLbl="parChTrans1D2" presStyleIdx="0" presStyleCnt="1"/>
      <dgm:spPr/>
      <dgm:t>
        <a:bodyPr/>
        <a:lstStyle/>
        <a:p>
          <a:endParaRPr lang="ru-RU"/>
        </a:p>
      </dgm:t>
    </dgm:pt>
    <dgm:pt modelId="{058B2F9C-B07E-4965-90A4-D63D5A94CC7B}" type="pres">
      <dgm:prSet presAssocID="{7F58F2A6-CB32-43DB-BDDB-5A582449C44C}" presName="extraNode" presStyleLbl="node1" presStyleIdx="0" presStyleCnt="3"/>
      <dgm:spPr/>
    </dgm:pt>
    <dgm:pt modelId="{FFA1F88E-B2EA-464F-833B-A77857A66598}" type="pres">
      <dgm:prSet presAssocID="{7F58F2A6-CB32-43DB-BDDB-5A582449C44C}" presName="dstNode" presStyleLbl="node1" presStyleIdx="0" presStyleCnt="3"/>
      <dgm:spPr/>
    </dgm:pt>
    <dgm:pt modelId="{4B8C6841-AA1C-462C-9B56-D66C51FDFF9D}" type="pres">
      <dgm:prSet presAssocID="{2201EC4E-F97A-46F0-9754-538E36BF6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47D91-FC36-4C42-BFFE-53B175B62431}" type="pres">
      <dgm:prSet presAssocID="{2201EC4E-F97A-46F0-9754-538E36BF6A08}" presName="accent_1" presStyleCnt="0"/>
      <dgm:spPr/>
    </dgm:pt>
    <dgm:pt modelId="{AAB07EBC-5AE9-4B96-B209-E58E53B2B8D0}" type="pres">
      <dgm:prSet presAssocID="{2201EC4E-F97A-46F0-9754-538E36BF6A08}" presName="accentRepeatNode" presStyleLbl="solidFgAcc1" presStyleIdx="0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7970176-876F-4AC4-BB18-3C2A816C896B}" type="pres">
      <dgm:prSet presAssocID="{D1CE24A4-2646-40D3-B691-DC199EAABC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08007-3A5F-4EFE-A68A-282BDE679C63}" type="pres">
      <dgm:prSet presAssocID="{D1CE24A4-2646-40D3-B691-DC199EAABC19}" presName="accent_2" presStyleCnt="0"/>
      <dgm:spPr/>
    </dgm:pt>
    <dgm:pt modelId="{3A5B624B-79B3-40B0-B511-341B40984C67}" type="pres">
      <dgm:prSet presAssocID="{D1CE24A4-2646-40D3-B691-DC199EAABC19}" presName="accentRepeatNode" presStyleLbl="solidFgAcc1" presStyleIdx="1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E09E2F5F-D57C-4758-85ED-87CAC06DFB0C}" type="pres">
      <dgm:prSet presAssocID="{DEE69DC5-D7C8-486E-BAEF-4EEF97123A8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BAFF8-B8E4-49C4-B647-1B27B455AC51}" type="pres">
      <dgm:prSet presAssocID="{DEE69DC5-D7C8-486E-BAEF-4EEF97123A88}" presName="accent_3" presStyleCnt="0"/>
      <dgm:spPr/>
    </dgm:pt>
    <dgm:pt modelId="{F369647A-E391-4DBD-831B-E219E7798D83}" type="pres">
      <dgm:prSet presAssocID="{DEE69DC5-D7C8-486E-BAEF-4EEF97123A88}" presName="accentRepeatNode" presStyleLbl="solidFgAcc1" presStyleIdx="2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6463CC56-890C-4FA2-847C-35681FD11975}" type="presOf" srcId="{2201EC4E-F97A-46F0-9754-538E36BF6A08}" destId="{4B8C6841-AA1C-462C-9B56-D66C51FDFF9D}" srcOrd="0" destOrd="0" presId="urn:microsoft.com/office/officeart/2008/layout/VerticalCurvedList"/>
    <dgm:cxn modelId="{20426092-6626-47EE-BC13-6C7A2E5491DE}" type="presOf" srcId="{D1CE24A4-2646-40D3-B691-DC199EAABC19}" destId="{A7970176-876F-4AC4-BB18-3C2A816C896B}" srcOrd="0" destOrd="0" presId="urn:microsoft.com/office/officeart/2008/layout/VerticalCurvedList"/>
    <dgm:cxn modelId="{24DF0292-7F58-4080-AA31-66004F4A2359}" srcId="{7F58F2A6-CB32-43DB-BDDB-5A582449C44C}" destId="{D1CE24A4-2646-40D3-B691-DC199EAABC19}" srcOrd="1" destOrd="0" parTransId="{CFB7CD78-FB29-4721-9CF9-6A6FF389436B}" sibTransId="{592B36A5-9ABC-48A1-BC3E-61C55B2FD8F3}"/>
    <dgm:cxn modelId="{86689FAD-70E4-4AAA-8CFE-D99D80CF2FED}" srcId="{7F58F2A6-CB32-43DB-BDDB-5A582449C44C}" destId="{2201EC4E-F97A-46F0-9754-538E36BF6A08}" srcOrd="0" destOrd="0" parTransId="{A9415633-4EC5-45B3-83DC-1B9C15210429}" sibTransId="{C14A6DBB-975C-47AD-974A-198D0A414399}"/>
    <dgm:cxn modelId="{13A0D601-6379-4E73-809E-9E6624AD489A}" type="presOf" srcId="{DEE69DC5-D7C8-486E-BAEF-4EEF97123A88}" destId="{E09E2F5F-D57C-4758-85ED-87CAC06DFB0C}" srcOrd="0" destOrd="0" presId="urn:microsoft.com/office/officeart/2008/layout/VerticalCurvedList"/>
    <dgm:cxn modelId="{CDBBE783-CC5D-4AF3-96F9-697BCBD27FA4}" srcId="{7F58F2A6-CB32-43DB-BDDB-5A582449C44C}" destId="{DEE69DC5-D7C8-486E-BAEF-4EEF97123A88}" srcOrd="2" destOrd="0" parTransId="{7E3C3A39-50AE-4019-AB1F-89E27B081754}" sibTransId="{584C07AB-3CF1-4A4D-BBA3-E6F1DEA8AD9C}"/>
    <dgm:cxn modelId="{93D94E3D-703F-4E01-BD8F-3B24A5E6D875}" type="presOf" srcId="{7F58F2A6-CB32-43DB-BDDB-5A582449C44C}" destId="{152EF871-B3F8-4FD2-86C4-5ADB61C71E1E}" srcOrd="0" destOrd="0" presId="urn:microsoft.com/office/officeart/2008/layout/VerticalCurvedList"/>
    <dgm:cxn modelId="{75C7271E-B8D6-4500-A3DA-DEB4AE2C915C}" type="presOf" srcId="{C14A6DBB-975C-47AD-974A-198D0A414399}" destId="{5DA254B6-231B-4BB7-B934-7776CB602AFC}" srcOrd="0" destOrd="0" presId="urn:microsoft.com/office/officeart/2008/layout/VerticalCurvedList"/>
    <dgm:cxn modelId="{6A6649BB-CE20-4FBD-960A-4BBE770FD283}" type="presParOf" srcId="{152EF871-B3F8-4FD2-86C4-5ADB61C71E1E}" destId="{EB2AB790-BB84-43C3-9AE7-FAA64EFBEA24}" srcOrd="0" destOrd="0" presId="urn:microsoft.com/office/officeart/2008/layout/VerticalCurvedList"/>
    <dgm:cxn modelId="{C42FFACD-011C-40C2-BD1F-AA74B6B2C9DF}" type="presParOf" srcId="{EB2AB790-BB84-43C3-9AE7-FAA64EFBEA24}" destId="{7C62F8A3-ACEE-4BB6-9AE9-066B52F42795}" srcOrd="0" destOrd="0" presId="urn:microsoft.com/office/officeart/2008/layout/VerticalCurvedList"/>
    <dgm:cxn modelId="{54294EF9-EE63-4CCA-BBD7-8BCE1C6DE0E6}" type="presParOf" srcId="{7C62F8A3-ACEE-4BB6-9AE9-066B52F42795}" destId="{450C8814-BFA0-4750-9D7D-D384B5B9D897}" srcOrd="0" destOrd="0" presId="urn:microsoft.com/office/officeart/2008/layout/VerticalCurvedList"/>
    <dgm:cxn modelId="{CEC926F4-5C65-4B27-830A-20A6268D9E21}" type="presParOf" srcId="{7C62F8A3-ACEE-4BB6-9AE9-066B52F42795}" destId="{5DA254B6-231B-4BB7-B934-7776CB602AFC}" srcOrd="1" destOrd="0" presId="urn:microsoft.com/office/officeart/2008/layout/VerticalCurvedList"/>
    <dgm:cxn modelId="{39811F0B-4859-4BB5-B4E8-CA0E3FE821C1}" type="presParOf" srcId="{7C62F8A3-ACEE-4BB6-9AE9-066B52F42795}" destId="{058B2F9C-B07E-4965-90A4-D63D5A94CC7B}" srcOrd="2" destOrd="0" presId="urn:microsoft.com/office/officeart/2008/layout/VerticalCurvedList"/>
    <dgm:cxn modelId="{D82F0383-5562-4EB6-96BA-968709775553}" type="presParOf" srcId="{7C62F8A3-ACEE-4BB6-9AE9-066B52F42795}" destId="{FFA1F88E-B2EA-464F-833B-A77857A66598}" srcOrd="3" destOrd="0" presId="urn:microsoft.com/office/officeart/2008/layout/VerticalCurvedList"/>
    <dgm:cxn modelId="{3F539130-60A6-4A28-B439-53089F0CD730}" type="presParOf" srcId="{EB2AB790-BB84-43C3-9AE7-FAA64EFBEA24}" destId="{4B8C6841-AA1C-462C-9B56-D66C51FDFF9D}" srcOrd="1" destOrd="0" presId="urn:microsoft.com/office/officeart/2008/layout/VerticalCurvedList"/>
    <dgm:cxn modelId="{7471F621-BA7F-4106-A6FD-91D4046941C2}" type="presParOf" srcId="{EB2AB790-BB84-43C3-9AE7-FAA64EFBEA24}" destId="{2DD47D91-FC36-4C42-BFFE-53B175B62431}" srcOrd="2" destOrd="0" presId="urn:microsoft.com/office/officeart/2008/layout/VerticalCurvedList"/>
    <dgm:cxn modelId="{F53A6735-71BD-4163-93B5-A30C372222AD}" type="presParOf" srcId="{2DD47D91-FC36-4C42-BFFE-53B175B62431}" destId="{AAB07EBC-5AE9-4B96-B209-E58E53B2B8D0}" srcOrd="0" destOrd="0" presId="urn:microsoft.com/office/officeart/2008/layout/VerticalCurvedList"/>
    <dgm:cxn modelId="{01FA513D-53E3-4E7A-A283-A0336D71E7CA}" type="presParOf" srcId="{EB2AB790-BB84-43C3-9AE7-FAA64EFBEA24}" destId="{A7970176-876F-4AC4-BB18-3C2A816C896B}" srcOrd="3" destOrd="0" presId="urn:microsoft.com/office/officeart/2008/layout/VerticalCurvedList"/>
    <dgm:cxn modelId="{641C6F18-06CE-4C84-96F9-00F0BEC9AE15}" type="presParOf" srcId="{EB2AB790-BB84-43C3-9AE7-FAA64EFBEA24}" destId="{F3008007-3A5F-4EFE-A68A-282BDE679C63}" srcOrd="4" destOrd="0" presId="urn:microsoft.com/office/officeart/2008/layout/VerticalCurvedList"/>
    <dgm:cxn modelId="{771EB0D5-9499-45B0-B73C-3784D69D874D}" type="presParOf" srcId="{F3008007-3A5F-4EFE-A68A-282BDE679C63}" destId="{3A5B624B-79B3-40B0-B511-341B40984C67}" srcOrd="0" destOrd="0" presId="urn:microsoft.com/office/officeart/2008/layout/VerticalCurvedList"/>
    <dgm:cxn modelId="{EF687CB5-7E79-4FEC-8684-25F3240834D9}" type="presParOf" srcId="{EB2AB790-BB84-43C3-9AE7-FAA64EFBEA24}" destId="{E09E2F5F-D57C-4758-85ED-87CAC06DFB0C}" srcOrd="5" destOrd="0" presId="urn:microsoft.com/office/officeart/2008/layout/VerticalCurvedList"/>
    <dgm:cxn modelId="{31911AF4-2E1B-4DDC-A554-991F1AF7A903}" type="presParOf" srcId="{EB2AB790-BB84-43C3-9AE7-FAA64EFBEA24}" destId="{310BAFF8-B8E4-49C4-B647-1B27B455AC51}" srcOrd="6" destOrd="0" presId="urn:microsoft.com/office/officeart/2008/layout/VerticalCurvedList"/>
    <dgm:cxn modelId="{122E4B2C-ACF2-4FF7-91C9-427A5C5A043B}" type="presParOf" srcId="{310BAFF8-B8E4-49C4-B647-1B27B455AC51}" destId="{F369647A-E391-4DBD-831B-E219E7798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254B6-231B-4BB7-B934-7776CB602AFC}">
      <dsp:nvSpPr>
        <dsp:cNvPr id="0" name=""/>
        <dsp:cNvSpPr/>
      </dsp:nvSpPr>
      <dsp:spPr>
        <a:xfrm>
          <a:off x="-2851499" y="-439450"/>
          <a:ext cx="3402452" cy="3402452"/>
        </a:xfrm>
        <a:prstGeom prst="blockArc">
          <a:avLst>
            <a:gd name="adj1" fmla="val 18900000"/>
            <a:gd name="adj2" fmla="val 2700000"/>
            <a:gd name="adj3" fmla="val 635"/>
          </a:avLst>
        </a:prstGeom>
        <a:noFill/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C6841-AA1C-462C-9B56-D66C51FDFF9D}">
      <dsp:nvSpPr>
        <dsp:cNvPr id="0" name=""/>
        <dsp:cNvSpPr/>
      </dsp:nvSpPr>
      <dsp:spPr>
        <a:xfrm>
          <a:off x="354237" y="25235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54237" y="252355"/>
        <a:ext cx="3392098" cy="504710"/>
      </dsp:txXfrm>
    </dsp:sp>
    <dsp:sp modelId="{AAB07EBC-5AE9-4B96-B209-E58E53B2B8D0}">
      <dsp:nvSpPr>
        <dsp:cNvPr id="0" name=""/>
        <dsp:cNvSpPr/>
      </dsp:nvSpPr>
      <dsp:spPr>
        <a:xfrm>
          <a:off x="38793" y="18926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0176-876F-4AC4-BB18-3C2A816C896B}">
      <dsp:nvSpPr>
        <dsp:cNvPr id="0" name=""/>
        <dsp:cNvSpPr/>
      </dsp:nvSpPr>
      <dsp:spPr>
        <a:xfrm>
          <a:off x="537699" y="1009420"/>
          <a:ext cx="3208635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Алтайский, Красноярский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537699" y="1009420"/>
        <a:ext cx="3208635" cy="504710"/>
      </dsp:txXfrm>
    </dsp:sp>
    <dsp:sp modelId="{3A5B624B-79B3-40B0-B511-341B40984C67}">
      <dsp:nvSpPr>
        <dsp:cNvPr id="0" name=""/>
        <dsp:cNvSpPr/>
      </dsp:nvSpPr>
      <dsp:spPr>
        <a:xfrm>
          <a:off x="222255" y="946331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2F5F-D57C-4758-85ED-87CAC06DFB0C}">
      <dsp:nvSpPr>
        <dsp:cNvPr id="0" name=""/>
        <dsp:cNvSpPr/>
      </dsp:nvSpPr>
      <dsp:spPr>
        <a:xfrm>
          <a:off x="354237" y="176648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Алтай, САХА (Якутия)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354237" y="1766485"/>
        <a:ext cx="3392098" cy="504710"/>
      </dsp:txXfrm>
    </dsp:sp>
    <dsp:sp modelId="{F369647A-E391-4DBD-831B-E219E7798D83}">
      <dsp:nvSpPr>
        <dsp:cNvPr id="0" name=""/>
        <dsp:cNvSpPr/>
      </dsp:nvSpPr>
      <dsp:spPr>
        <a:xfrm>
          <a:off x="38793" y="170339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6385F8-3910-43C4-A054-1DACB998716F}" type="datetime1">
              <a:rPr lang="ru-RU" smtClean="0"/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2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="" xmlns:a16="http://schemas.microsoft.com/office/drawing/2014/main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18" Type="http://schemas.openxmlformats.org/officeDocument/2006/relationships/image" Target="../media/image8.jpeg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12" Type="http://schemas.openxmlformats.org/officeDocument/2006/relationships/diagramQuickStyle" Target="../diagrams/quickStyle1.xml"/><Relationship Id="rId17" Type="http://schemas.openxmlformats.org/officeDocument/2006/relationships/image" Target="../media/image7.jpe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5.jpeg"/><Relationship Id="rId10" Type="http://schemas.openxmlformats.org/officeDocument/2006/relationships/diagramData" Target="../diagrams/data1.xml"/><Relationship Id="rId19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2.xml"/><Relationship Id="rId3" Type="http://schemas.openxmlformats.org/officeDocument/2006/relationships/tags" Target="../tags/tag21.xml"/><Relationship Id="rId7" Type="http://schemas.openxmlformats.org/officeDocument/2006/relationships/oleObject" Target="../embeddings/oleObject10.bin"/><Relationship Id="rId12" Type="http://schemas.openxmlformats.org/officeDocument/2006/relationships/diagramQuickStyle" Target="../diagrams/quickStyle2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jpeg"/><Relationship Id="rId11" Type="http://schemas.openxmlformats.org/officeDocument/2006/relationships/diagramLayout" Target="../diagrams/layout2.xml"/><Relationship Id="rId5" Type="http://schemas.openxmlformats.org/officeDocument/2006/relationships/notesSlide" Target="../notesSlides/notesSlide9.xml"/><Relationship Id="rId10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="" xmlns:a16="http://schemas.microsoft.com/office/drawing/2014/main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6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="" xmlns:a16="http://schemas.microsoft.com/office/drawing/2014/main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517232"/>
            <a:ext cx="9150350" cy="108012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исполняющий обязанности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управления А.А.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="" xmlns:a16="http://schemas.microsoft.com/office/drawing/2014/main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9933" y="1233216"/>
            <a:ext cx="780953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 Ростехнадзора за II квартал 2024 года.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правоприменительной практике Сибирского управления Ростехнадзора на объектах ведения горных работ по добыче полезных ископаемых подземным способом и пользованием </a:t>
            </a:r>
            <a:r>
              <a:rPr lang="ru-RU" sz="2000" dirty="0" smtClean="0">
                <a:latin typeface="Arial Narrow" panose="020B0606020202030204" pitchFamily="34" charset="0"/>
              </a:rPr>
              <a:t>недрами</a:t>
            </a:r>
          </a:p>
          <a:p>
            <a:endParaRPr lang="en-US" sz="2000" dirty="0" smtClean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правоприменительной практике Сибирского управления Ростехнадзора на объектах ведения горных работ по добыче открытым способом, переработкой полезных ископаемых и взрывными </a:t>
            </a:r>
            <a:r>
              <a:rPr lang="ru-RU" sz="2000" dirty="0" smtClean="0">
                <a:latin typeface="Arial Narrow" panose="020B0606020202030204" pitchFamily="34" charset="0"/>
              </a:rPr>
              <a:t>работами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проблемных вопросах, возникающих при осуществлении контрольной (надзорной) деятельности за опасными производственными объектами «шахта», «разрез», «фабрика обогатительная»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вопросы </a:t>
            </a:r>
            <a:r>
              <a:rPr lang="ru-RU" sz="2000" dirty="0">
                <a:latin typeface="Arial Narrow" panose="020B0606020202030204" pitchFamily="34" charset="0"/>
              </a:rPr>
              <a:t>профилактики и противодействия </a:t>
            </a:r>
            <a:r>
              <a:rPr lang="ru-RU" sz="2000" dirty="0" smtClean="0">
                <a:latin typeface="Arial Narrow" panose="020B0606020202030204" pitchFamily="34" charset="0"/>
              </a:rPr>
              <a:t>коррупции.</a:t>
            </a:r>
          </a:p>
          <a:p>
            <a:endParaRPr lang="ru-RU" sz="18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170745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2060848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5" y="3282999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45" y="4444040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60" y="5949280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Users\derksenod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0" y="4455099"/>
            <a:ext cx="3313346" cy="240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888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1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39248" y="64195"/>
            <a:ext cx="8954649" cy="1169021"/>
            <a:chOff x="-4599" y="17555"/>
            <a:chExt cx="9147583" cy="1216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-4599" y="17555"/>
              <a:ext cx="4315393" cy="1216107"/>
              <a:chOff x="-4599" y="17555"/>
              <a:chExt cx="4315393" cy="1216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-4599" y="17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8120" y="5916285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17081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СИБИРСКОМ УПРАВЛЕНИИ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320655"/>
            <a:ext cx="8345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Территориальный орган межрегионального уровня, осуществляющий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функции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Ростехнадзора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установленной сфере деятельности на территориях </a:t>
            </a:r>
            <a:endParaRPr lang="ru-RU" sz="2000" b="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Российской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Федерации:</a:t>
            </a:r>
            <a:endParaRPr lang="ru-RU" sz="2000" b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72135406"/>
              </p:ext>
            </p:extLst>
          </p:nvPr>
        </p:nvGraphicFramePr>
        <p:xfrm>
          <a:off x="-14282" y="2348883"/>
          <a:ext cx="3777192" cy="25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556" y="272472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 Narrow" panose="020B0606020202030204" pitchFamily="34" charset="0"/>
              </a:rPr>
              <a:t>Область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998" y="3501008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Arial Narrow" panose="020B0606020202030204" pitchFamily="34" charset="0"/>
              </a:rPr>
              <a:t>Край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7016" y="4224267"/>
            <a:ext cx="7409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latin typeface="Arial Narrow" panose="020B0606020202030204" pitchFamily="34" charset="0"/>
              </a:rPr>
              <a:t>Республика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pic>
        <p:nvPicPr>
          <p:cNvPr id="23" name="Picture 6" descr="https://s0.rbk.ru/v6_top_pics/resized/1180xH/media/img/6/20/755785577973206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9" y="5339692"/>
            <a:ext cx="2658771" cy="15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1" y="2700582"/>
            <a:ext cx="2175259" cy="116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10" y="5663009"/>
            <a:ext cx="1678271" cy="103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3782870" y="4717165"/>
            <a:ext cx="0" cy="187220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9" name="Picture 63" descr="http://www.kolmar.ru/upload/iblock/ab6/ab612306d1c2cd3555e88398f7e9c375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02" y="2677584"/>
            <a:ext cx="3260239" cy="217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4080899"/>
            <a:ext cx="1962671" cy="1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2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351292"/>
              </p:ext>
            </p:extLst>
          </p:nvPr>
        </p:nvGraphicFramePr>
        <p:xfrm>
          <a:off x="268624" y="1340769"/>
          <a:ext cx="9364897" cy="4646342"/>
        </p:xfrm>
        <a:graphic>
          <a:graphicData uri="http://schemas.openxmlformats.org/drawingml/2006/table">
            <a:tbl>
              <a:tblPr/>
              <a:tblGrid>
                <a:gridCol w="660082"/>
                <a:gridCol w="3864223"/>
                <a:gridCol w="1210148"/>
                <a:gridCol w="1210148"/>
                <a:gridCol w="1210148"/>
                <a:gridCol w="1210148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2кв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202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%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проверок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пост.надзор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выявленных нарушений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административных наказаний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дисквалификаций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АПД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административных штрафов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92702,9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взысканных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46946,22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45210,4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-1735,82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5" y="707304"/>
            <a:ext cx="8038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деятельности 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917569"/>
              </p:ext>
            </p:extLst>
          </p:nvPr>
        </p:nvGraphicFramePr>
        <p:xfrm>
          <a:off x="283210" y="1415190"/>
          <a:ext cx="9220882" cy="5217362"/>
        </p:xfrm>
        <a:graphic>
          <a:graphicData uri="http://schemas.openxmlformats.org/drawingml/2006/table">
            <a:tbl>
              <a:tblPr/>
              <a:tblGrid>
                <a:gridCol w="607616"/>
                <a:gridCol w="3068650"/>
                <a:gridCol w="1584176"/>
                <a:gridCol w="1296144"/>
                <a:gridCol w="1641596"/>
                <a:gridCol w="102270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Энергонадзор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проверок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пост.надзор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выявленных нарушений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административных наказаний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дисквалификаций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АПД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предупреждений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административных штрафов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предостережения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86 830,00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2 392,90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3 330,00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взысканных административных штрафов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42 930,50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654,90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0873" y="5589240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169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>
                <a:latin typeface="Times New Roman"/>
                <a:ea typeface="Times New Roman"/>
              </a:rPr>
              <a:t>За 6 мес. 2023 год 646 предупреждений, за 6 мес. 2024 года – 533, плюс 340 административных штрафов заменены предупреждением; </a:t>
            </a:r>
            <a:endParaRPr lang="ru-RU" sz="1600" b="0" dirty="0" smtClean="0">
              <a:latin typeface="Times New Roman"/>
              <a:ea typeface="Times New Roman"/>
            </a:endParaRPr>
          </a:p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Объявлено </a:t>
            </a:r>
            <a:r>
              <a:rPr lang="ru-RU" sz="1600" b="0" dirty="0">
                <a:latin typeface="Times New Roman"/>
                <a:ea typeface="Times New Roman"/>
              </a:rPr>
              <a:t>920 предостережений о недопустимости нарушения обязательных требований; проведено 2493 профилактических мероприятия в виде консультирования поднадзорных субъектов.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78" y="6093296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564642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6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70635"/>
            <a:ext cx="8398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предприятиях за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месяцев 2024 года</a:t>
            </a:r>
            <a:endParaRPr kumimoji="0" lang="ru-RU" sz="24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504" y="1700808"/>
            <a:ext cx="9289032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</a:t>
            </a:r>
            <a:r>
              <a:rPr lang="ru-RU" sz="2000" b="0" u="sng" dirty="0" smtClean="0"/>
              <a:t>случаи:</a:t>
            </a:r>
            <a:endParaRPr lang="ru-RU" sz="2000" b="0" dirty="0" smtClean="0"/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800" b="0" dirty="0" smtClean="0"/>
              <a:t>1</a:t>
            </a:r>
            <a:r>
              <a:rPr lang="ru-RU" sz="1800" b="0" dirty="0"/>
              <a:t>. 14.02.2024 - разрез «Заречный-Северный» АО «СУЭК Кузбасс» (Кемеровская обл.) возгорание под кабиной автосамосвала, водитель не покинул кабину - 1 смертельный.</a:t>
            </a:r>
          </a:p>
          <a:p>
            <a:pPr>
              <a:spcAft>
                <a:spcPts val="1000"/>
              </a:spcAft>
            </a:pPr>
            <a:r>
              <a:rPr lang="ru-RU" sz="1800" b="0" dirty="0"/>
              <a:t>2. 19.04.2024 - ООО </a:t>
            </a:r>
            <a:r>
              <a:rPr lang="ru-RU" sz="1800" b="0" dirty="0" smtClean="0"/>
              <a:t>«Шахта </a:t>
            </a:r>
            <a:r>
              <a:rPr lang="ru-RU" sz="1800" b="0" dirty="0" err="1" smtClean="0"/>
              <a:t>Усковская</a:t>
            </a:r>
            <a:r>
              <a:rPr lang="ru-RU" sz="1800" b="0" dirty="0" smtClean="0"/>
              <a:t>» </a:t>
            </a:r>
            <a:r>
              <a:rPr lang="ru-RU" sz="1800" b="0" dirty="0"/>
              <a:t>(Кемеровская обл.) электрослесарь получил </a:t>
            </a:r>
            <a:r>
              <a:rPr lang="ru-RU" sz="1800" b="0" dirty="0" err="1"/>
              <a:t>электротравму</a:t>
            </a:r>
            <a:r>
              <a:rPr lang="ru-RU" sz="1800" b="0" dirty="0"/>
              <a:t> при ведении работ по ревизии электрооборудования в действующей горной выработке – 1 смертельный.</a:t>
            </a:r>
          </a:p>
          <a:p>
            <a:pPr>
              <a:spcAft>
                <a:spcPts val="1000"/>
              </a:spcAft>
            </a:pPr>
            <a:r>
              <a:rPr lang="ru-RU" sz="1800" b="0" dirty="0"/>
              <a:t>3. АО «Кузнецкие ферросплавы» (Кемеровская обл.) при ведении работ по уборке </a:t>
            </a:r>
            <a:r>
              <a:rPr lang="ru-RU" sz="1800" b="0" dirty="0" err="1"/>
              <a:t>просыпей</a:t>
            </a:r>
            <a:r>
              <a:rPr lang="ru-RU" sz="1800" b="0" dirty="0"/>
              <a:t> шихтовых материалов </a:t>
            </a:r>
            <a:r>
              <a:rPr lang="ru-RU" sz="1800" b="0" dirty="0" err="1"/>
              <a:t>шихтовшика</a:t>
            </a:r>
            <a:r>
              <a:rPr lang="ru-RU" sz="1800" b="0" dirty="0"/>
              <a:t> затянуло в барабан ленточного конвейера– 1 смертельный.</a:t>
            </a:r>
          </a:p>
          <a:p>
            <a:pPr>
              <a:spcAft>
                <a:spcPts val="1000"/>
              </a:spcAft>
            </a:pPr>
            <a:r>
              <a:rPr lang="ru-RU" sz="1800" b="0" dirty="0"/>
              <a:t>4. 29.05.2024 - ООО «</a:t>
            </a:r>
            <a:r>
              <a:rPr lang="ru-RU" sz="1800" b="0" dirty="0" err="1"/>
              <a:t>Гурьевский</a:t>
            </a:r>
            <a:r>
              <a:rPr lang="ru-RU" sz="1800" b="0" dirty="0"/>
              <a:t> рудник» Карьер </a:t>
            </a:r>
            <a:r>
              <a:rPr lang="ru-RU" sz="1800" b="0" dirty="0" smtClean="0"/>
              <a:t>«</a:t>
            </a:r>
            <a:r>
              <a:rPr lang="ru-RU" sz="1800" b="0" dirty="0" err="1" smtClean="0"/>
              <a:t>Карачкинский</a:t>
            </a:r>
            <a:r>
              <a:rPr lang="ru-RU" sz="1800" b="0" dirty="0" smtClean="0"/>
              <a:t>» </a:t>
            </a:r>
            <a:r>
              <a:rPr lang="ru-RU" sz="1800" b="0" dirty="0"/>
              <a:t>(Кемеровская обл.) при ведении работ по уборке </a:t>
            </a:r>
            <a:r>
              <a:rPr lang="ru-RU" sz="1800" b="0" dirty="0" err="1"/>
              <a:t>просыпей</a:t>
            </a:r>
            <a:r>
              <a:rPr lang="ru-RU" sz="1800" b="0" dirty="0"/>
              <a:t> известняка дробильщик был зажатым между конвейерной лентой и роликом – 1 смертельный.</a:t>
            </a: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4397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8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70634"/>
            <a:ext cx="83980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аварийности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предприятиях </a:t>
            </a:r>
            <a:endParaRPr lang="ru-RU" sz="2400" b="0" u="sng" kern="0" dirty="0" smtClean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за </a:t>
            </a:r>
            <a:r>
              <a:rPr lang="ru-RU" sz="24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6 </a:t>
            </a:r>
            <a:r>
              <a:rPr lang="ru-RU" sz="24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месяцев 2024 года</a:t>
            </a:r>
            <a:endParaRPr kumimoji="0" lang="ru-RU" sz="24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0512" y="1556792"/>
            <a:ext cx="9145015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 smtClean="0"/>
              <a:t>Аварии :</a:t>
            </a:r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600" b="0" dirty="0"/>
              <a:t>1. 10.01.2024 - филиал ПАО </a:t>
            </a:r>
            <a:r>
              <a:rPr lang="ru-RU" sz="1600" b="0" dirty="0" smtClean="0"/>
              <a:t>«</a:t>
            </a:r>
            <a:r>
              <a:rPr lang="ru-RU" sz="1600" b="0" dirty="0" err="1" smtClean="0"/>
              <a:t>Россети</a:t>
            </a:r>
            <a:r>
              <a:rPr lang="ru-RU" sz="1600" b="0" dirty="0" smtClean="0"/>
              <a:t>» </a:t>
            </a:r>
            <a:r>
              <a:rPr lang="ru-RU" sz="1600" b="0" dirty="0"/>
              <a:t>- Западно-Сибирское предприятие МЭС (Омская область) отключение электроэнергии, приведшей к нарушению в работе противоаварийной автоматики, вызвавшей прекращение электроснабжения потребителей электрической энергии Омской области, суммарная мощность потребления которых составляет 312 МВт (сбой в работе </a:t>
            </a:r>
            <a:r>
              <a:rPr lang="ru-RU" sz="1600" b="0" dirty="0" err="1"/>
              <a:t>жд</a:t>
            </a:r>
            <a:r>
              <a:rPr lang="ru-RU" sz="1600" b="0" dirty="0"/>
              <a:t>/транспорта)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2. 22.02.2024 - АО «</a:t>
            </a:r>
            <a:r>
              <a:rPr lang="ru-RU" sz="1600" b="0" dirty="0" err="1"/>
              <a:t>Томскнефть</a:t>
            </a:r>
            <a:r>
              <a:rPr lang="ru-RU" sz="1600" b="0" dirty="0"/>
              <a:t>» ВНК (Томская обл.), при осуществлении работ бригадой ООО «PH-Сервис» на скважине произошло </a:t>
            </a:r>
            <a:r>
              <a:rPr lang="ru-RU" sz="1600" b="0" dirty="0" err="1"/>
              <a:t>газонефтеводопроявление</a:t>
            </a:r>
            <a:r>
              <a:rPr lang="ru-RU" sz="1600" b="0" dirty="0"/>
              <a:t> (ГНВП), вследствие чего произошло возгорание </a:t>
            </a:r>
            <a:r>
              <a:rPr lang="ru-RU" sz="1600" b="0" dirty="0" err="1"/>
              <a:t>газоводяной</a:t>
            </a:r>
            <a:r>
              <a:rPr lang="ru-RU" sz="1600" b="0" dirty="0"/>
              <a:t> смеси.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3. 11.03.2024 - АО «Сетевая компания </a:t>
            </a:r>
            <a:r>
              <a:rPr lang="ru-RU" sz="1600" b="0" dirty="0" err="1"/>
              <a:t>Алтайкрайэнерго</a:t>
            </a:r>
            <a:r>
              <a:rPr lang="ru-RU" sz="1600" b="0" dirty="0"/>
              <a:t>» филиал «</a:t>
            </a:r>
            <a:r>
              <a:rPr lang="ru-RU" sz="1600" b="0" dirty="0" err="1"/>
              <a:t>Бийские</a:t>
            </a:r>
            <a:r>
              <a:rPr lang="ru-RU" sz="1600" b="0" dirty="0"/>
              <a:t> межрайонные электрические сети» (Алтайский край), отрыв стойки стрелы поворотной платформы автоподъемника. Пострадало 2 работника находящихся в люльке подъемника (2 легких случая, расследование комиссией предприятия).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4. 14.03.2024 - Муниципальное предприятии г. Киселевска «Исток» (Кемеровская обл.) нарушение теплоснабжения потребителей в результате повреждения теплосети грузовым автомобилем. Пострадавших нет.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8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22033</TotalTime>
  <Words>890</Words>
  <Application>Microsoft Office PowerPoint</Application>
  <PresentationFormat>Лист A4 (210x297 мм)</PresentationFormat>
  <Paragraphs>252</Paragraphs>
  <Slides>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1261</cp:revision>
  <cp:lastPrinted>2020-12-16T06:16:08Z</cp:lastPrinted>
  <dcterms:created xsi:type="dcterms:W3CDTF">2012-04-16T06:44:06Z</dcterms:created>
  <dcterms:modified xsi:type="dcterms:W3CDTF">2024-08-14T03:33:09Z</dcterms:modified>
</cp:coreProperties>
</file>